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1" r:id="rId4"/>
    <p:sldId id="266" r:id="rId5"/>
    <p:sldId id="263" r:id="rId6"/>
    <p:sldId id="260" r:id="rId7"/>
    <p:sldId id="262" r:id="rId8"/>
    <p:sldId id="257" r:id="rId9"/>
    <p:sldId id="265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900"/>
    <a:srgbClr val="00CCFF"/>
    <a:srgbClr val="FFFFCC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5859" autoAdjust="0"/>
  </p:normalViewPr>
  <p:slideViewPr>
    <p:cSldViewPr>
      <p:cViewPr varScale="1">
        <p:scale>
          <a:sx n="101" d="100"/>
          <a:sy n="101" d="100"/>
        </p:scale>
        <p:origin x="13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6FF5AF8-985A-4404-B426-51ED8CE30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04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8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4601C-6EA4-4941-99DE-83FEB7CEC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32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DFF8D-DC9B-4EBC-AA0C-9BA7956DF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6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9590-05FB-4FBE-BFA5-F1DC36BFB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81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219200"/>
            <a:ext cx="7924800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A83F7-7DA7-4C10-8589-47DDEB8C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35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2192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37719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865BC-A972-45A1-AD74-B7EF0FCF8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1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C32F-50DD-4685-A1C9-A55E98ED8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9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4DB14-764B-40C5-81DB-E4EB55C5E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6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915B3-E0A8-4A62-A9C9-EBE8FD4CA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1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79E18-D38F-4D47-B5BB-1F7A46950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4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B121A-3137-47B9-9F35-D3E1C2ECB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4DBE0-DB50-4BB3-B82E-76FE60AF5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9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211A3-F91F-4BBD-B1EC-288AF65D1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6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1BC8D-AC4A-48D5-824B-A31346052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3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jan.ucc.nau.edu/~rcb7/namNm15.jpg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62A3AD-5B58-47F8-B351-A5A951F33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8"/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Good is a Model?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information does AIC give us?</a:t>
            </a:r>
          </a:p>
          <a:p>
            <a:pPr lvl="1"/>
            <a:r>
              <a:rPr lang="en-US" dirty="0" smtClean="0"/>
              <a:t>Model 1: 3124</a:t>
            </a:r>
          </a:p>
          <a:p>
            <a:pPr lvl="1"/>
            <a:r>
              <a:rPr lang="en-US" dirty="0" smtClean="0"/>
              <a:t>Model 2: 2932</a:t>
            </a:r>
          </a:p>
          <a:p>
            <a:pPr lvl="1"/>
            <a:r>
              <a:rPr lang="en-US" dirty="0" smtClean="0"/>
              <a:t>Model 3: 2968</a:t>
            </a:r>
          </a:p>
          <a:p>
            <a:pPr lvl="1"/>
            <a:r>
              <a:rPr lang="en-US" dirty="0" smtClean="0"/>
              <a:t>Model 4: 3204</a:t>
            </a:r>
          </a:p>
          <a:p>
            <a:pPr lvl="1"/>
            <a:r>
              <a:rPr lang="en-US" dirty="0" smtClean="0"/>
              <a:t>Model 5: 5436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1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We are not trying to model the data; instead, we are trying to model </a:t>
            </a:r>
            <a:r>
              <a:rPr lang="en-US" sz="2800" dirty="0" smtClean="0"/>
              <a:t>the information </a:t>
            </a:r>
            <a:r>
              <a:rPr lang="en-US" sz="2800" dirty="0"/>
              <a:t>in the data. The goal is to recover the information that applies </a:t>
            </a:r>
            <a:r>
              <a:rPr lang="en-US" sz="2800" dirty="0" smtClean="0"/>
              <a:t>more generally </a:t>
            </a:r>
            <a:r>
              <a:rPr lang="en-US" sz="2800" dirty="0"/>
              <a:t>to the process, not just to the particular data set. If we were merely </a:t>
            </a:r>
            <a:r>
              <a:rPr lang="en-US" sz="2800" dirty="0" smtClean="0"/>
              <a:t>trying to </a:t>
            </a:r>
            <a:r>
              <a:rPr lang="en-US" sz="2800" dirty="0"/>
              <a:t>model the data well, we could fit high order Fourier series terms or </a:t>
            </a:r>
            <a:r>
              <a:rPr lang="en-US" sz="2800" dirty="0" smtClean="0"/>
              <a:t>polynomial terms </a:t>
            </a:r>
            <a:r>
              <a:rPr lang="en-US" sz="2800" dirty="0"/>
              <a:t>until the fit is perfect. Data contain both information and </a:t>
            </a:r>
            <a:r>
              <a:rPr lang="en-US" sz="2800" dirty="0" smtClean="0"/>
              <a:t>noise; fitting </a:t>
            </a:r>
            <a:r>
              <a:rPr lang="en-US" sz="2800" dirty="0"/>
              <a:t>the data perfectly would include modeling the noise and this is </a:t>
            </a:r>
            <a:r>
              <a:rPr lang="en-US" sz="2800" dirty="0" smtClean="0"/>
              <a:t>counter to </a:t>
            </a:r>
            <a:r>
              <a:rPr lang="en-US" sz="2800" dirty="0"/>
              <a:t>our science objective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000" dirty="0"/>
              <a:t>Model Based Inference in the Life Sciences: A Primer on Evidence</a:t>
            </a:r>
          </a:p>
          <a:p>
            <a:pPr marL="0" indent="0">
              <a:buNone/>
            </a:pPr>
            <a:r>
              <a:rPr lang="en-US" sz="2000" dirty="0"/>
              <a:t>By David R. Anderson</a:t>
            </a:r>
          </a:p>
        </p:txBody>
      </p:sp>
    </p:spTree>
    <p:extLst>
      <p:ext uri="{BB962C8B-B14F-4D97-AF65-F5344CB8AC3E}">
        <p14:creationId xmlns:p14="http://schemas.microsoft.com/office/powerpoint/2010/main" val="362358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457200"/>
            <a:ext cx="1790699" cy="577533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Sample Data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Response, covariates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75704" y="316418"/>
            <a:ext cx="1600200" cy="56877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Predictors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Remotely sensed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4588" y="3033562"/>
            <a:ext cx="1837059" cy="429352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Build Model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1616" y="6060853"/>
            <a:ext cx="1606485" cy="630470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Uncertainty Maps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5000" y="316418"/>
            <a:ext cx="1443470" cy="86252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Covariates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Direct or Remotely sensed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76764" y="2272662"/>
            <a:ext cx="1853431" cy="454953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Training Data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4360334" y="629515"/>
            <a:ext cx="1239299" cy="2046993"/>
          </a:xfrm>
          <a:prstGeom prst="bentConnector3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46427" y="2257656"/>
            <a:ext cx="1600199" cy="454954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Test Data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72752" y="6147487"/>
            <a:ext cx="1857443" cy="464256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Predictive Map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6" name="Elbow Connector 15"/>
          <p:cNvCxnSpPr>
            <a:stCxn id="4" idx="2"/>
            <a:endCxn id="14" idx="0"/>
          </p:cNvCxnSpPr>
          <p:nvPr/>
        </p:nvCxnSpPr>
        <p:spPr>
          <a:xfrm rot="5400000">
            <a:off x="3189361" y="1490529"/>
            <a:ext cx="1224293" cy="309960"/>
          </a:xfrm>
          <a:prstGeom prst="bentConnector3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1"/>
            <a:endCxn id="4" idx="3"/>
          </p:cNvCxnSpPr>
          <p:nvPr/>
        </p:nvCxnSpPr>
        <p:spPr>
          <a:xfrm rot="10800000">
            <a:off x="4762500" y="745967"/>
            <a:ext cx="952501" cy="171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074589" y="3810000"/>
            <a:ext cx="1837058" cy="457200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The Model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2" name="Elbow Connector 31"/>
          <p:cNvCxnSpPr>
            <a:stCxn id="6" idx="2"/>
            <a:endCxn id="31" idx="0"/>
          </p:cNvCxnSpPr>
          <p:nvPr/>
        </p:nvCxnSpPr>
        <p:spPr>
          <a:xfrm rot="5400000">
            <a:off x="5819575" y="3636457"/>
            <a:ext cx="347086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29" idx="1"/>
            <a:endCxn id="38" idx="3"/>
          </p:cNvCxnSpPr>
          <p:nvPr/>
        </p:nvCxnSpPr>
        <p:spPr>
          <a:xfrm rot="10800000">
            <a:off x="1769402" y="4850561"/>
            <a:ext cx="1070674" cy="3047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69202" y="4637668"/>
            <a:ext cx="1600200" cy="425783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Statistics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5" name="Elbow Connector 44"/>
          <p:cNvCxnSpPr>
            <a:stCxn id="9" idx="2"/>
            <a:endCxn id="6" idx="0"/>
          </p:cNvCxnSpPr>
          <p:nvPr/>
        </p:nvCxnSpPr>
        <p:spPr>
          <a:xfrm rot="5400000">
            <a:off x="5845326" y="2875407"/>
            <a:ext cx="305947" cy="1036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943945" y="746137"/>
            <a:ext cx="771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Qualify, </a:t>
            </a:r>
          </a:p>
          <a:p>
            <a:r>
              <a:rPr lang="en-US" sz="1200" dirty="0" smtClean="0"/>
              <a:t>Prep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2215401" y="749049"/>
            <a:ext cx="694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Qualify,</a:t>
            </a:r>
          </a:p>
          <a:p>
            <a:r>
              <a:rPr lang="en-US" sz="1200" dirty="0" smtClean="0"/>
              <a:t>Prep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075804" y="905116"/>
            <a:ext cx="737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Qualify, </a:t>
            </a:r>
          </a:p>
          <a:p>
            <a:r>
              <a:rPr lang="en-US" sz="1200" dirty="0" smtClean="0"/>
              <a:t>Prep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5066402" y="4600996"/>
            <a:ext cx="1853432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7" name="Elbow Connector 76"/>
          <p:cNvCxnSpPr>
            <a:stCxn id="31" idx="2"/>
            <a:endCxn id="76" idx="0"/>
          </p:cNvCxnSpPr>
          <p:nvPr/>
        </p:nvCxnSpPr>
        <p:spPr>
          <a:xfrm rot="5400000">
            <a:off x="5826220" y="4434098"/>
            <a:ext cx="333796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76" idx="2"/>
            <a:endCxn id="111" idx="0"/>
          </p:cNvCxnSpPr>
          <p:nvPr/>
        </p:nvCxnSpPr>
        <p:spPr>
          <a:xfrm rot="16200000" flipH="1">
            <a:off x="5834785" y="5216529"/>
            <a:ext cx="318672" cy="200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5" idx="1"/>
            <a:endCxn id="87" idx="3"/>
          </p:cNvCxnSpPr>
          <p:nvPr/>
        </p:nvCxnSpPr>
        <p:spPr>
          <a:xfrm rot="10800000">
            <a:off x="4411812" y="6376087"/>
            <a:ext cx="660941" cy="352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2811611" y="6147487"/>
            <a:ext cx="1600200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Summarize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90" name="Elbow Connector 89"/>
          <p:cNvCxnSpPr>
            <a:stCxn id="87" idx="1"/>
            <a:endCxn id="7" idx="3"/>
          </p:cNvCxnSpPr>
          <p:nvPr/>
        </p:nvCxnSpPr>
        <p:spPr>
          <a:xfrm rot="10800000" flipV="1">
            <a:off x="1778101" y="6376086"/>
            <a:ext cx="1033510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87" idx="0"/>
            <a:endCxn id="38" idx="2"/>
          </p:cNvCxnSpPr>
          <p:nvPr/>
        </p:nvCxnSpPr>
        <p:spPr>
          <a:xfrm rot="16200000" flipV="1">
            <a:off x="1748489" y="4284264"/>
            <a:ext cx="1084036" cy="264240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5" idx="2"/>
            <a:endCxn id="76" idx="3"/>
          </p:cNvCxnSpPr>
          <p:nvPr/>
        </p:nvCxnSpPr>
        <p:spPr>
          <a:xfrm rot="5400000">
            <a:off x="5525616" y="2279407"/>
            <a:ext cx="3944407" cy="115597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stCxn id="14" idx="2"/>
            <a:endCxn id="129" idx="0"/>
          </p:cNvCxnSpPr>
          <p:nvPr/>
        </p:nvCxnSpPr>
        <p:spPr>
          <a:xfrm rot="5400000">
            <a:off x="2687154" y="3665633"/>
            <a:ext cx="1912397" cy="635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5066402" y="5376868"/>
            <a:ext cx="1857443" cy="457200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Predicted Values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2840076" y="4625007"/>
            <a:ext cx="1600200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Validate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42" name="Elbow Connector 141"/>
          <p:cNvCxnSpPr>
            <a:stCxn id="111" idx="1"/>
            <a:endCxn id="129" idx="3"/>
          </p:cNvCxnSpPr>
          <p:nvPr/>
        </p:nvCxnSpPr>
        <p:spPr>
          <a:xfrm rot="10800000">
            <a:off x="4440276" y="4853608"/>
            <a:ext cx="626126" cy="75186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/>
          <p:cNvCxnSpPr>
            <a:stCxn id="111" idx="2"/>
            <a:endCxn id="15" idx="0"/>
          </p:cNvCxnSpPr>
          <p:nvPr/>
        </p:nvCxnSpPr>
        <p:spPr>
          <a:xfrm rot="16200000" flipH="1">
            <a:off x="5841590" y="5987602"/>
            <a:ext cx="313419" cy="635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>
          <a:xfrm>
            <a:off x="2057400" y="1362291"/>
            <a:ext cx="6172200" cy="541950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TextBox 190"/>
          <p:cNvSpPr txBox="1"/>
          <p:nvPr/>
        </p:nvSpPr>
        <p:spPr>
          <a:xfrm>
            <a:off x="6988647" y="4552597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Randomness</a:t>
            </a:r>
            <a:endParaRPr lang="en-US" sz="1200" dirty="0"/>
          </a:p>
        </p:txBody>
      </p:sp>
      <p:sp>
        <p:nvSpPr>
          <p:cNvPr id="192" name="TextBox 191"/>
          <p:cNvSpPr txBox="1"/>
          <p:nvPr/>
        </p:nvSpPr>
        <p:spPr>
          <a:xfrm>
            <a:off x="5994121" y="1681767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Randomness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35552" y="2042085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Inputs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335552" y="2363598"/>
            <a:ext cx="904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Outputs</a:t>
            </a:r>
            <a:endParaRPr lang="en-US" sz="1600" dirty="0"/>
          </a:p>
        </p:txBody>
      </p:sp>
      <p:sp>
        <p:nvSpPr>
          <p:cNvPr id="250" name="TextBox 249"/>
          <p:cNvSpPr txBox="1"/>
          <p:nvPr/>
        </p:nvSpPr>
        <p:spPr>
          <a:xfrm>
            <a:off x="2083977" y="3167390"/>
            <a:ext cx="1358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Repeated</a:t>
            </a:r>
          </a:p>
          <a:p>
            <a:r>
              <a:rPr lang="en-US" sz="1400" dirty="0" smtClean="0"/>
              <a:t>Over and Over</a:t>
            </a:r>
            <a:endParaRPr lang="en-US" sz="1400" dirty="0"/>
          </a:p>
        </p:txBody>
      </p:sp>
      <p:sp>
        <p:nvSpPr>
          <p:cNvPr id="103" name="Rectangle 102"/>
          <p:cNvSpPr/>
          <p:nvPr/>
        </p:nvSpPr>
        <p:spPr>
          <a:xfrm>
            <a:off x="109230" y="2081674"/>
            <a:ext cx="271575" cy="228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9230" y="2406544"/>
            <a:ext cx="271575" cy="252663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57153" y="448597"/>
            <a:ext cx="1790699" cy="57753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Field Data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Response, coordinates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54" name="Elbow Connector 53"/>
          <p:cNvCxnSpPr>
            <a:stCxn id="53" idx="3"/>
            <a:endCxn id="4" idx="1"/>
          </p:cNvCxnSpPr>
          <p:nvPr/>
        </p:nvCxnSpPr>
        <p:spPr>
          <a:xfrm>
            <a:off x="2147852" y="737364"/>
            <a:ext cx="823948" cy="860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109230" y="2753478"/>
            <a:ext cx="271575" cy="261610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99606" y="3116620"/>
            <a:ext cx="281200" cy="263237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35552" y="3078961"/>
            <a:ext cx="1141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Processes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35552" y="2721276"/>
            <a:ext cx="1176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Temp Data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801507" y="1646874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 split?</a:t>
            </a:r>
            <a:endParaRPr lang="en-US" sz="1200" dirty="0"/>
          </a:p>
        </p:txBody>
      </p:sp>
      <p:sp>
        <p:nvSpPr>
          <p:cNvPr id="145" name="TextBox 144"/>
          <p:cNvSpPr txBox="1"/>
          <p:nvPr/>
        </p:nvSpPr>
        <p:spPr>
          <a:xfrm>
            <a:off x="6400800" y="35161"/>
            <a:ext cx="1704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May be the same data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4114800" y="3581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Randomize parameters</a:t>
            </a:r>
            <a:endParaRPr lang="en-US" sz="1200" dirty="0"/>
          </a:p>
        </p:txBody>
      </p:sp>
      <p:cxnSp>
        <p:nvCxnSpPr>
          <p:cNvPr id="55" name="Elbow Connector 54"/>
          <p:cNvCxnSpPr>
            <a:endCxn id="31" idx="1"/>
          </p:cNvCxnSpPr>
          <p:nvPr/>
        </p:nvCxnSpPr>
        <p:spPr>
          <a:xfrm>
            <a:off x="4211782" y="4036291"/>
            <a:ext cx="862807" cy="230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14800" y="4114800"/>
            <a:ext cx="914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Sensitivity</a:t>
            </a:r>
          </a:p>
          <a:p>
            <a:pPr algn="ctr"/>
            <a:r>
              <a:rPr lang="en-US" sz="1200" dirty="0" smtClean="0"/>
              <a:t> Testing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3810000" y="1905000"/>
            <a:ext cx="1371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Cross-Validation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4800600" y="381000"/>
            <a:ext cx="838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Jackknife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2133600" y="3657600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Monte-Carlo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6096000" y="1905000"/>
            <a:ext cx="1219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Noise Injection</a:t>
            </a:r>
            <a:endParaRPr 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7086600" y="4876800"/>
            <a:ext cx="914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Noise </a:t>
            </a:r>
          </a:p>
          <a:p>
            <a:pPr algn="ctr"/>
            <a:r>
              <a:rPr lang="en-US" sz="1200" dirty="0" smtClean="0"/>
              <a:t>Injection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5967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purpose of our model?</a:t>
            </a:r>
          </a:p>
          <a:p>
            <a:r>
              <a:rPr lang="en-US" dirty="0" smtClean="0"/>
              <a:t>Who will use it or it’s outputs?</a:t>
            </a:r>
          </a:p>
          <a:p>
            <a:r>
              <a:rPr lang="en-US" dirty="0" smtClean="0"/>
              <a:t>How will we explain the results and how they should be interpreted and used?</a:t>
            </a:r>
          </a:p>
        </p:txBody>
      </p:sp>
    </p:spTree>
    <p:extLst>
      <p:ext uri="{BB962C8B-B14F-4D97-AF65-F5344CB8AC3E}">
        <p14:creationId xmlns:p14="http://schemas.microsoft.com/office/powerpoint/2010/main" val="22474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Good is the 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Does it make sense to you and experts in the topic?</a:t>
            </a:r>
          </a:p>
          <a:p>
            <a:r>
              <a:rPr lang="en-US" dirty="0" smtClean="0"/>
              <a:t>Do the predictions make sense?</a:t>
            </a:r>
          </a:p>
          <a:p>
            <a:r>
              <a:rPr lang="en-US" dirty="0" smtClean="0"/>
              <a:t>Does it hold up to validation?</a:t>
            </a:r>
          </a:p>
          <a:p>
            <a:r>
              <a:rPr lang="en-US" dirty="0" smtClean="0"/>
              <a:t>Is it overly sensitive?</a:t>
            </a:r>
          </a:p>
          <a:p>
            <a:r>
              <a:rPr lang="en-US" dirty="0" smtClean="0"/>
              <a:t>Is the uncertainty acceptable?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6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457200"/>
            <a:ext cx="1790699" cy="577533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Sample Data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Response, covariates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75704" y="316418"/>
            <a:ext cx="1600200" cy="56877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Predictors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Remotely sensed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4588" y="3033562"/>
            <a:ext cx="1837059" cy="429352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Build Model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1616" y="6060853"/>
            <a:ext cx="1606485" cy="630470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Uncertainty Maps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5000" y="316418"/>
            <a:ext cx="1443470" cy="86252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Covariates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Direct or Remotely sensed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76764" y="2272662"/>
            <a:ext cx="1853431" cy="454953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Training Data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4360334" y="629515"/>
            <a:ext cx="1239299" cy="2046993"/>
          </a:xfrm>
          <a:prstGeom prst="bentConnector3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46427" y="2257656"/>
            <a:ext cx="1600199" cy="454954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Test Data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72752" y="6147487"/>
            <a:ext cx="1857443" cy="464256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Predictive Map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6" name="Elbow Connector 15"/>
          <p:cNvCxnSpPr>
            <a:stCxn id="4" idx="2"/>
            <a:endCxn id="14" idx="0"/>
          </p:cNvCxnSpPr>
          <p:nvPr/>
        </p:nvCxnSpPr>
        <p:spPr>
          <a:xfrm rot="5400000">
            <a:off x="3189361" y="1490529"/>
            <a:ext cx="1224293" cy="309960"/>
          </a:xfrm>
          <a:prstGeom prst="bentConnector3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1"/>
            <a:endCxn id="4" idx="3"/>
          </p:cNvCxnSpPr>
          <p:nvPr/>
        </p:nvCxnSpPr>
        <p:spPr>
          <a:xfrm rot="10800000">
            <a:off x="4762500" y="745967"/>
            <a:ext cx="952501" cy="171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074589" y="3810000"/>
            <a:ext cx="1837058" cy="457200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The Model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2" name="Elbow Connector 31"/>
          <p:cNvCxnSpPr>
            <a:stCxn id="6" idx="2"/>
            <a:endCxn id="31" idx="0"/>
          </p:cNvCxnSpPr>
          <p:nvPr/>
        </p:nvCxnSpPr>
        <p:spPr>
          <a:xfrm rot="5400000">
            <a:off x="5819575" y="3636457"/>
            <a:ext cx="347086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29" idx="1"/>
            <a:endCxn id="38" idx="3"/>
          </p:cNvCxnSpPr>
          <p:nvPr/>
        </p:nvCxnSpPr>
        <p:spPr>
          <a:xfrm rot="10800000">
            <a:off x="1769402" y="4850561"/>
            <a:ext cx="1070674" cy="3047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69202" y="4637668"/>
            <a:ext cx="1600200" cy="425783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Statistics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5" name="Elbow Connector 44"/>
          <p:cNvCxnSpPr>
            <a:stCxn id="9" idx="2"/>
            <a:endCxn id="6" idx="0"/>
          </p:cNvCxnSpPr>
          <p:nvPr/>
        </p:nvCxnSpPr>
        <p:spPr>
          <a:xfrm rot="5400000">
            <a:off x="5845326" y="2875407"/>
            <a:ext cx="305947" cy="1036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943945" y="746137"/>
            <a:ext cx="771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Qualify, </a:t>
            </a:r>
          </a:p>
          <a:p>
            <a:r>
              <a:rPr lang="en-US" sz="1200" dirty="0" smtClean="0"/>
              <a:t>Prep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2215401" y="749049"/>
            <a:ext cx="694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Qualify,</a:t>
            </a:r>
          </a:p>
          <a:p>
            <a:r>
              <a:rPr lang="en-US" sz="1200" dirty="0" smtClean="0"/>
              <a:t>Prep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075804" y="905116"/>
            <a:ext cx="737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Qualify, </a:t>
            </a:r>
          </a:p>
          <a:p>
            <a:r>
              <a:rPr lang="en-US" sz="1200" dirty="0" smtClean="0"/>
              <a:t>Prep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5066402" y="4600996"/>
            <a:ext cx="1853432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7" name="Elbow Connector 76"/>
          <p:cNvCxnSpPr>
            <a:stCxn id="31" idx="2"/>
            <a:endCxn id="76" idx="0"/>
          </p:cNvCxnSpPr>
          <p:nvPr/>
        </p:nvCxnSpPr>
        <p:spPr>
          <a:xfrm rot="5400000">
            <a:off x="5826220" y="4434098"/>
            <a:ext cx="333796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76" idx="2"/>
            <a:endCxn id="111" idx="0"/>
          </p:cNvCxnSpPr>
          <p:nvPr/>
        </p:nvCxnSpPr>
        <p:spPr>
          <a:xfrm rot="16200000" flipH="1">
            <a:off x="5834785" y="5216529"/>
            <a:ext cx="318672" cy="200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5" idx="1"/>
            <a:endCxn id="87" idx="3"/>
          </p:cNvCxnSpPr>
          <p:nvPr/>
        </p:nvCxnSpPr>
        <p:spPr>
          <a:xfrm rot="10800000">
            <a:off x="4411812" y="6376087"/>
            <a:ext cx="660941" cy="352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2811611" y="6147487"/>
            <a:ext cx="1600200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Summarize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90" name="Elbow Connector 89"/>
          <p:cNvCxnSpPr>
            <a:stCxn id="87" idx="1"/>
            <a:endCxn id="7" idx="3"/>
          </p:cNvCxnSpPr>
          <p:nvPr/>
        </p:nvCxnSpPr>
        <p:spPr>
          <a:xfrm rot="10800000" flipV="1">
            <a:off x="1778101" y="6376086"/>
            <a:ext cx="1033510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87" idx="0"/>
            <a:endCxn id="38" idx="2"/>
          </p:cNvCxnSpPr>
          <p:nvPr/>
        </p:nvCxnSpPr>
        <p:spPr>
          <a:xfrm rot="16200000" flipV="1">
            <a:off x="1748489" y="4284264"/>
            <a:ext cx="1084036" cy="264240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5" idx="2"/>
            <a:endCxn id="76" idx="3"/>
          </p:cNvCxnSpPr>
          <p:nvPr/>
        </p:nvCxnSpPr>
        <p:spPr>
          <a:xfrm rot="5400000">
            <a:off x="5525616" y="2279407"/>
            <a:ext cx="3944407" cy="115597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stCxn id="14" idx="2"/>
            <a:endCxn id="129" idx="0"/>
          </p:cNvCxnSpPr>
          <p:nvPr/>
        </p:nvCxnSpPr>
        <p:spPr>
          <a:xfrm rot="5400000">
            <a:off x="2687154" y="3665633"/>
            <a:ext cx="1912397" cy="635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5066402" y="5376868"/>
            <a:ext cx="1857443" cy="457200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Predicted Values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2840076" y="4625007"/>
            <a:ext cx="1600200" cy="4572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Validate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42" name="Elbow Connector 141"/>
          <p:cNvCxnSpPr>
            <a:stCxn id="111" idx="1"/>
            <a:endCxn id="129" idx="3"/>
          </p:cNvCxnSpPr>
          <p:nvPr/>
        </p:nvCxnSpPr>
        <p:spPr>
          <a:xfrm rot="10800000">
            <a:off x="4440276" y="4853608"/>
            <a:ext cx="626126" cy="75186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/>
          <p:cNvCxnSpPr>
            <a:stCxn id="111" idx="2"/>
            <a:endCxn id="15" idx="0"/>
          </p:cNvCxnSpPr>
          <p:nvPr/>
        </p:nvCxnSpPr>
        <p:spPr>
          <a:xfrm rot="16200000" flipH="1">
            <a:off x="5841590" y="5987602"/>
            <a:ext cx="313419" cy="635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>
          <a:xfrm>
            <a:off x="2057400" y="1362291"/>
            <a:ext cx="6172200" cy="541950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TextBox 190"/>
          <p:cNvSpPr txBox="1"/>
          <p:nvPr/>
        </p:nvSpPr>
        <p:spPr>
          <a:xfrm>
            <a:off x="6988647" y="4552597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Randomness</a:t>
            </a:r>
            <a:endParaRPr lang="en-US" sz="1200" dirty="0"/>
          </a:p>
        </p:txBody>
      </p:sp>
      <p:sp>
        <p:nvSpPr>
          <p:cNvPr id="192" name="TextBox 191"/>
          <p:cNvSpPr txBox="1"/>
          <p:nvPr/>
        </p:nvSpPr>
        <p:spPr>
          <a:xfrm>
            <a:off x="5994121" y="1681767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Randomness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35552" y="2042085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Inputs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335552" y="2363598"/>
            <a:ext cx="904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Outputs</a:t>
            </a:r>
            <a:endParaRPr lang="en-US" sz="1600" dirty="0"/>
          </a:p>
        </p:txBody>
      </p:sp>
      <p:sp>
        <p:nvSpPr>
          <p:cNvPr id="250" name="TextBox 249"/>
          <p:cNvSpPr txBox="1"/>
          <p:nvPr/>
        </p:nvSpPr>
        <p:spPr>
          <a:xfrm>
            <a:off x="2083977" y="3167390"/>
            <a:ext cx="1358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Repeated</a:t>
            </a:r>
          </a:p>
          <a:p>
            <a:r>
              <a:rPr lang="en-US" sz="1400" dirty="0" smtClean="0"/>
              <a:t>Over and Over</a:t>
            </a:r>
            <a:endParaRPr lang="en-US" sz="1400" dirty="0"/>
          </a:p>
        </p:txBody>
      </p:sp>
      <p:sp>
        <p:nvSpPr>
          <p:cNvPr id="103" name="Rectangle 102"/>
          <p:cNvSpPr/>
          <p:nvPr/>
        </p:nvSpPr>
        <p:spPr>
          <a:xfrm>
            <a:off x="109230" y="2081674"/>
            <a:ext cx="271575" cy="2286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9230" y="2406544"/>
            <a:ext cx="271575" cy="252663"/>
          </a:xfrm>
          <a:prstGeom prst="rect">
            <a:avLst/>
          </a:prstGeom>
          <a:solidFill>
            <a:srgbClr val="EE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57153" y="448597"/>
            <a:ext cx="1790699" cy="57753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Field Data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Response, coordinates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54" name="Elbow Connector 53"/>
          <p:cNvCxnSpPr>
            <a:stCxn id="53" idx="3"/>
            <a:endCxn id="4" idx="1"/>
          </p:cNvCxnSpPr>
          <p:nvPr/>
        </p:nvCxnSpPr>
        <p:spPr>
          <a:xfrm>
            <a:off x="2147852" y="737364"/>
            <a:ext cx="823948" cy="860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109230" y="2753478"/>
            <a:ext cx="271575" cy="261610"/>
          </a:xfrm>
          <a:prstGeom prst="rect">
            <a:avLst/>
          </a:prstGeom>
          <a:solidFill>
            <a:srgbClr val="00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99606" y="3116620"/>
            <a:ext cx="281200" cy="263237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35552" y="3078961"/>
            <a:ext cx="1141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Processes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35552" y="2721276"/>
            <a:ext cx="1176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Temp Data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801507" y="1646874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Random split?</a:t>
            </a:r>
            <a:endParaRPr lang="en-US" sz="1200" dirty="0"/>
          </a:p>
        </p:txBody>
      </p:sp>
      <p:sp>
        <p:nvSpPr>
          <p:cNvPr id="145" name="TextBox 144"/>
          <p:cNvSpPr txBox="1"/>
          <p:nvPr/>
        </p:nvSpPr>
        <p:spPr>
          <a:xfrm>
            <a:off x="6400800" y="35161"/>
            <a:ext cx="1704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May be the same data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4114800" y="3581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Randomize parameters</a:t>
            </a:r>
            <a:endParaRPr lang="en-US" sz="1200" dirty="0"/>
          </a:p>
        </p:txBody>
      </p:sp>
      <p:cxnSp>
        <p:nvCxnSpPr>
          <p:cNvPr id="55" name="Elbow Connector 54"/>
          <p:cNvCxnSpPr>
            <a:endCxn id="31" idx="1"/>
          </p:cNvCxnSpPr>
          <p:nvPr/>
        </p:nvCxnSpPr>
        <p:spPr>
          <a:xfrm>
            <a:off x="4211782" y="4036291"/>
            <a:ext cx="862807" cy="230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14800" y="4114800"/>
            <a:ext cx="914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Sensitivity</a:t>
            </a:r>
          </a:p>
          <a:p>
            <a:pPr algn="ctr"/>
            <a:r>
              <a:rPr lang="en-US" sz="1200" dirty="0" smtClean="0"/>
              <a:t> Testing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3810000" y="1905000"/>
            <a:ext cx="1371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Cross-Validation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4800600" y="381000"/>
            <a:ext cx="838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Jackknife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2133600" y="3657600"/>
            <a:ext cx="1143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Monte-Carlo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6096000" y="1905000"/>
            <a:ext cx="12192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Noise Injection</a:t>
            </a:r>
            <a:endParaRPr 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7086600" y="4876800"/>
            <a:ext cx="914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Noise </a:t>
            </a:r>
          </a:p>
          <a:p>
            <a:pPr algn="ctr"/>
            <a:r>
              <a:rPr lang="en-US" sz="1200" dirty="0" smtClean="0"/>
              <a:t>Injection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5529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Good is a 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Can Compute:</a:t>
            </a:r>
          </a:p>
          <a:p>
            <a:pPr lvl="1"/>
            <a:r>
              <a:rPr lang="en-US" dirty="0" smtClean="0"/>
              <a:t>AIC, BIC</a:t>
            </a:r>
          </a:p>
          <a:p>
            <a:r>
              <a:rPr lang="en-US" dirty="0" smtClean="0"/>
              <a:t>Also:</a:t>
            </a:r>
          </a:p>
          <a:p>
            <a:pPr lvl="1"/>
            <a:r>
              <a:rPr lang="en-US" dirty="0" smtClean="0"/>
              <a:t>Number of parameters</a:t>
            </a:r>
          </a:p>
          <a:p>
            <a:pPr lvl="1"/>
            <a:r>
              <a:rPr lang="en-US" dirty="0" smtClean="0"/>
              <a:t>Likelihood</a:t>
            </a:r>
          </a:p>
          <a:p>
            <a:r>
              <a:rPr lang="en-US" dirty="0" smtClean="0"/>
              <a:t>Response curves with sample data</a:t>
            </a:r>
          </a:p>
          <a:p>
            <a:pPr lvl="1"/>
            <a:r>
              <a:rPr lang="en-US" dirty="0" smtClean="0"/>
              <a:t>Confidence intervals</a:t>
            </a:r>
          </a:p>
          <a:p>
            <a:r>
              <a:rPr lang="en-US" dirty="0" smtClean="0"/>
              <a:t>Residual histograms with:</a:t>
            </a:r>
          </a:p>
          <a:p>
            <a:pPr lvl="1"/>
            <a:r>
              <a:rPr lang="en-US" dirty="0" smtClean="0"/>
              <a:t>Min, max, mean, standard deviation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the Model fit the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Plots of the model vs. the data</a:t>
            </a:r>
          </a:p>
          <a:p>
            <a:r>
              <a:rPr lang="en-US" dirty="0" smtClean="0"/>
              <a:t>Histograms of residuals</a:t>
            </a:r>
          </a:p>
          <a:p>
            <a:r>
              <a:rPr lang="en-US" dirty="0" smtClean="0"/>
              <a:t>Goodness of Fit Tests</a:t>
            </a:r>
          </a:p>
          <a:p>
            <a:pPr lvl="1"/>
            <a:r>
              <a:rPr lang="en-US" dirty="0" smtClean="0"/>
              <a:t>RMSE/RMSD</a:t>
            </a:r>
          </a:p>
          <a:p>
            <a:r>
              <a:rPr lang="en-US" dirty="0" smtClean="0"/>
              <a:t>These methods do not test the model outside the domain of the data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87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Residual:</a:t>
            </a:r>
          </a:p>
          <a:p>
            <a:pPr lvl="1"/>
            <a:r>
              <a:rPr lang="en-US" dirty="0" smtClean="0"/>
              <a:t>Mean – 0?</a:t>
            </a:r>
          </a:p>
          <a:p>
            <a:pPr lvl="1"/>
            <a:r>
              <a:rPr lang="en-US" dirty="0" smtClean="0"/>
              <a:t>Min – how much lower than the model might a sample be?</a:t>
            </a:r>
          </a:p>
          <a:p>
            <a:pPr lvl="1"/>
            <a:r>
              <a:rPr lang="en-US" dirty="0" smtClean="0"/>
              <a:t>Max – how much higher than the model might a sample be?</a:t>
            </a:r>
          </a:p>
          <a:p>
            <a:pPr lvl="1"/>
            <a:r>
              <a:rPr lang="en-US" dirty="0" smtClean="0"/>
              <a:t>Standard Deviation – what is the “spread of the errors”</a:t>
            </a:r>
          </a:p>
          <a:p>
            <a:pPr lvl="1"/>
            <a:r>
              <a:rPr lang="en-US" dirty="0" smtClean="0"/>
              <a:t>Do these describe the full range of sample values?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1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Mean Squared Error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Also known as Root Mean Squared Deviance (RMSD)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𝑅𝑀𝑆𝐸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̂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= prediction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= data sample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= number of samples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92" t="-1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44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Create the “default” model</a:t>
            </a:r>
          </a:p>
          <a:p>
            <a:r>
              <a:rPr lang="en-US" dirty="0" smtClean="0"/>
              <a:t>Test the model by:</a:t>
            </a:r>
          </a:p>
          <a:p>
            <a:pPr lvl="1"/>
            <a:r>
              <a:rPr lang="en-US" dirty="0" smtClean="0"/>
              <a:t>Splitting into test and training data sets</a:t>
            </a:r>
          </a:p>
          <a:p>
            <a:pPr lvl="1"/>
            <a:r>
              <a:rPr lang="en-US" dirty="0" smtClean="0"/>
              <a:t>Train (fit) the model on the training data</a:t>
            </a:r>
          </a:p>
          <a:p>
            <a:pPr lvl="2"/>
            <a:r>
              <a:rPr lang="en-US" dirty="0" smtClean="0"/>
              <a:t>Inject error into response and covariants</a:t>
            </a:r>
          </a:p>
          <a:p>
            <a:pPr lvl="1"/>
            <a:r>
              <a:rPr lang="en-US" dirty="0" smtClean="0"/>
              <a:t>Validate the model against the test data</a:t>
            </a:r>
          </a:p>
          <a:p>
            <a:pPr lvl="2"/>
            <a:r>
              <a:rPr lang="en-US" dirty="0" smtClean="0"/>
              <a:t>Inject error into coefficients</a:t>
            </a:r>
          </a:p>
          <a:p>
            <a:pPr lvl="1"/>
            <a:r>
              <a:rPr lang="en-US" dirty="0" smtClean="0"/>
              <a:t>Create Maps</a:t>
            </a:r>
          </a:p>
          <a:p>
            <a:pPr lvl="1"/>
            <a:r>
              <a:rPr lang="en-US" dirty="0" smtClean="0"/>
              <a:t>Collect statistics: AIC, residuals, etc.</a:t>
            </a:r>
          </a:p>
          <a:p>
            <a:pPr lvl="1"/>
            <a:r>
              <a:rPr lang="en-US" dirty="0" smtClean="0"/>
              <a:t>Repeat until statistics stabilize</a:t>
            </a:r>
          </a:p>
          <a:p>
            <a:r>
              <a:rPr lang="en-US" dirty="0" smtClean="0"/>
              <a:t>Summarize statistics</a:t>
            </a:r>
          </a:p>
        </p:txBody>
      </p:sp>
    </p:spTree>
    <p:extLst>
      <p:ext uri="{BB962C8B-B14F-4D97-AF65-F5344CB8AC3E}">
        <p14:creationId xmlns:p14="http://schemas.microsoft.com/office/powerpoint/2010/main" val="354359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16230</TotalTime>
  <Words>590</Words>
  <Application>Microsoft Office PowerPoint</Application>
  <PresentationFormat>On-screen Show (4:3)</PresentationFormat>
  <Paragraphs>151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Cambria Math</vt:lpstr>
      <vt:lpstr>Default Design</vt:lpstr>
      <vt:lpstr>How Good is a Model?</vt:lpstr>
      <vt:lpstr>What do we need?</vt:lpstr>
      <vt:lpstr>How Good is the Model?</vt:lpstr>
      <vt:lpstr>PowerPoint Presentation</vt:lpstr>
      <vt:lpstr>How Good is a Model?</vt:lpstr>
      <vt:lpstr>Does the Model fit the Data?</vt:lpstr>
      <vt:lpstr>Residual Statistics</vt:lpstr>
      <vt:lpstr>Root Mean Squared Error</vt:lpstr>
      <vt:lpstr>General Approach</vt:lpstr>
      <vt:lpstr>Anderson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189</cp:revision>
  <cp:lastPrinted>2012-05-04T17:47:44Z</cp:lastPrinted>
  <dcterms:created xsi:type="dcterms:W3CDTF">2008-05-04T17:53:48Z</dcterms:created>
  <dcterms:modified xsi:type="dcterms:W3CDTF">2018-03-01T16:50:00Z</dcterms:modified>
</cp:coreProperties>
</file>